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2">
          <p15:clr>
            <a:srgbClr val="A4A3A4"/>
          </p15:clr>
        </p15:guide>
        <p15:guide id="2" pos="25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C9E"/>
    <a:srgbClr val="072660"/>
    <a:srgbClr val="082661"/>
    <a:srgbClr val="091728"/>
    <a:srgbClr val="13295E"/>
    <a:srgbClr val="006344"/>
    <a:srgbClr val="10214A"/>
    <a:srgbClr val="4D9D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40" d="100"/>
          <a:sy n="40" d="100"/>
        </p:scale>
        <p:origin x="1570" y="466"/>
      </p:cViewPr>
      <p:guideLst>
        <p:guide orient="horz" pos="192"/>
        <p:guide pos="256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94589-A0C1-4CCB-811F-15476B946ADB}" type="datetimeFigureOut">
              <a:rPr lang="en-US" smtClean="0"/>
              <a:t>5/25/2021</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EE791F-896A-4181-964B-C9FA19F72AD6}" type="slidenum">
              <a:rPr lang="en-US" smtClean="0"/>
              <a:t>‹#›</a:t>
            </a:fld>
            <a:endParaRPr lang="en-US"/>
          </a:p>
        </p:txBody>
      </p:sp>
    </p:spTree>
    <p:extLst>
      <p:ext uri="{BB962C8B-B14F-4D97-AF65-F5344CB8AC3E}">
        <p14:creationId xmlns:p14="http://schemas.microsoft.com/office/powerpoint/2010/main" val="4143400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EE791F-896A-4181-964B-C9FA19F72AD6}" type="slidenum">
              <a:rPr lang="en-US" smtClean="0"/>
              <a:t>1</a:t>
            </a:fld>
            <a:endParaRPr lang="en-US"/>
          </a:p>
        </p:txBody>
      </p:sp>
    </p:spTree>
    <p:extLst>
      <p:ext uri="{BB962C8B-B14F-4D97-AF65-F5344CB8AC3E}">
        <p14:creationId xmlns:p14="http://schemas.microsoft.com/office/powerpoint/2010/main" val="3386046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192D5D2-7096-5C4F-9F47-6362FA0D5632}"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1442081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2D5D2-7096-5C4F-9F47-6362FA0D5632}"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60071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2D5D2-7096-5C4F-9F47-6362FA0D5632}"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3556446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92D5D2-7096-5C4F-9F47-6362FA0D5632}"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3730288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92D5D2-7096-5C4F-9F47-6362FA0D5632}" type="datetimeFigureOut">
              <a:rPr lang="en-US" smtClean="0"/>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2565798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92D5D2-7096-5C4F-9F47-6362FA0D5632}"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415032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92D5D2-7096-5C4F-9F47-6362FA0D5632}" type="datetimeFigureOut">
              <a:rPr lang="en-US" smtClean="0"/>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3868205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192D5D2-7096-5C4F-9F47-6362FA0D5632}" type="datetimeFigureOut">
              <a:rPr lang="en-US" smtClean="0"/>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166089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2D5D2-7096-5C4F-9F47-6362FA0D5632}" type="datetimeFigureOut">
              <a:rPr lang="en-US" smtClean="0"/>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1426691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92D5D2-7096-5C4F-9F47-6362FA0D5632}"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3132719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92D5D2-7096-5C4F-9F47-6362FA0D5632}" type="datetimeFigureOut">
              <a:rPr lang="en-US" smtClean="0"/>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19FD41-D4C7-664C-B6E4-710330F40C1D}" type="slidenum">
              <a:rPr lang="en-US" smtClean="0"/>
              <a:t>‹#›</a:t>
            </a:fld>
            <a:endParaRPr lang="en-US"/>
          </a:p>
        </p:txBody>
      </p:sp>
    </p:spTree>
    <p:extLst>
      <p:ext uri="{BB962C8B-B14F-4D97-AF65-F5344CB8AC3E}">
        <p14:creationId xmlns:p14="http://schemas.microsoft.com/office/powerpoint/2010/main" val="221979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8192D5D2-7096-5C4F-9F47-6362FA0D5632}" type="datetimeFigureOut">
              <a:rPr lang="en-US" smtClean="0"/>
              <a:t>5/25/2021</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3119FD41-D4C7-664C-B6E4-710330F40C1D}" type="slidenum">
              <a:rPr lang="en-US" smtClean="0"/>
              <a:t>‹#›</a:t>
            </a:fld>
            <a:endParaRPr lang="en-US"/>
          </a:p>
        </p:txBody>
      </p:sp>
    </p:spTree>
    <p:extLst>
      <p:ext uri="{BB962C8B-B14F-4D97-AF65-F5344CB8AC3E}">
        <p14:creationId xmlns:p14="http://schemas.microsoft.com/office/powerpoint/2010/main" val="1133641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A picture containing outdoor, sky, shore&#10;&#10;Description automatically generated">
            <a:extLst>
              <a:ext uri="{FF2B5EF4-FFF2-40B4-BE49-F238E27FC236}">
                <a16:creationId xmlns:a16="http://schemas.microsoft.com/office/drawing/2014/main" id="{927D8080-C134-4B45-912E-707751A334FA}"/>
              </a:ext>
            </a:extLst>
          </p:cNvPr>
          <p:cNvPicPr>
            <a:picLocks noChangeAspect="1"/>
          </p:cNvPicPr>
          <p:nvPr/>
        </p:nvPicPr>
        <p:blipFill rotWithShape="1">
          <a:blip r:embed="rId3"/>
          <a:srcRect l="42" t="21394" r="-42" b="40861"/>
          <a:stretch/>
        </p:blipFill>
        <p:spPr>
          <a:xfrm>
            <a:off x="3176" y="50751"/>
            <a:ext cx="7783917" cy="3917321"/>
          </a:xfrm>
          <a:prstGeom prst="rect">
            <a:avLst/>
          </a:prstGeom>
        </p:spPr>
      </p:pic>
      <p:sp>
        <p:nvSpPr>
          <p:cNvPr id="19" name="Rectangle 18"/>
          <p:cNvSpPr/>
          <p:nvPr/>
        </p:nvSpPr>
        <p:spPr>
          <a:xfrm>
            <a:off x="-3176" y="7816337"/>
            <a:ext cx="7772400" cy="225714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176" y="7584141"/>
            <a:ext cx="7772400" cy="294278"/>
          </a:xfrm>
          <a:prstGeom prst="rect">
            <a:avLst/>
          </a:prstGeom>
          <a:solidFill>
            <a:srgbClr val="0826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329036" y="4618176"/>
            <a:ext cx="5548885" cy="2116862"/>
          </a:xfrm>
          <a:prstGeom prst="rect">
            <a:avLst/>
          </a:prstGeom>
          <a:noFill/>
        </p:spPr>
        <p:txBody>
          <a:bodyPr wrap="square" lIns="0" rIns="0" rtlCol="0">
            <a:spAutoFit/>
          </a:bodyPr>
          <a:lstStyle/>
          <a:p>
            <a:pPr>
              <a:lnSpc>
                <a:spcPct val="80000"/>
              </a:lnSpc>
            </a:pPr>
            <a:r>
              <a:rPr lang="en-US" sz="2800" b="1" spc="40" dirty="0">
                <a:solidFill>
                  <a:srgbClr val="10214A"/>
                </a:solidFill>
                <a:latin typeface="Avenir Next LT Pro" panose="020B0504020202020204" pitchFamily="34" charset="0"/>
                <a:cs typeface="Alternate Gothic Std No 3"/>
              </a:rPr>
              <a:t>Report Cover: Main Title Area</a:t>
            </a:r>
            <a:br>
              <a:rPr lang="en-US" sz="2800" b="1" spc="40" dirty="0">
                <a:solidFill>
                  <a:srgbClr val="10214A"/>
                </a:solidFill>
                <a:latin typeface="Avenir Next LT Pro" panose="020B0504020202020204" pitchFamily="34" charset="0"/>
                <a:cs typeface="Alternate Gothic Std No 3"/>
              </a:rPr>
            </a:br>
            <a:endParaRPr lang="en-US" sz="2800" b="1" dirty="0">
              <a:solidFill>
                <a:srgbClr val="006344"/>
              </a:solidFill>
              <a:latin typeface="Avenir Next LT Pro" panose="020B0504020202020204" pitchFamily="34" charset="0"/>
              <a:cs typeface="Alternate Gothic Std No 3"/>
            </a:endParaRPr>
          </a:p>
          <a:p>
            <a:pPr>
              <a:lnSpc>
                <a:spcPct val="80000"/>
              </a:lnSpc>
            </a:pPr>
            <a:r>
              <a:rPr lang="en-US" b="1" dirty="0">
                <a:solidFill>
                  <a:srgbClr val="006344"/>
                </a:solidFill>
                <a:latin typeface="Avenir Next LT Pro" panose="020B0504020202020204" pitchFamily="34" charset="0"/>
                <a:cs typeface="Alternate Gothic Std No 3"/>
              </a:rPr>
              <a:t>Report Cover Sub-Title</a:t>
            </a:r>
          </a:p>
          <a:p>
            <a:pPr>
              <a:lnSpc>
                <a:spcPct val="80000"/>
              </a:lnSpc>
            </a:pPr>
            <a:endParaRPr lang="en-US" b="1" dirty="0">
              <a:solidFill>
                <a:srgbClr val="006344"/>
              </a:solidFill>
              <a:latin typeface="Avenir Next LT Pro" panose="020B0504020202020204" pitchFamily="34" charset="0"/>
              <a:cs typeface="Alternate Gothic Std No 3"/>
            </a:endParaRPr>
          </a:p>
          <a:p>
            <a:pPr>
              <a:lnSpc>
                <a:spcPct val="80000"/>
              </a:lnSpc>
            </a:pPr>
            <a:r>
              <a:rPr lang="en-US" b="1" dirty="0">
                <a:solidFill>
                  <a:srgbClr val="006344"/>
                </a:solidFill>
                <a:latin typeface="Avenir Next LT Pro" panose="020B0504020202020204" pitchFamily="34" charset="0"/>
              </a:rPr>
              <a:t>Date</a:t>
            </a:r>
          </a:p>
          <a:p>
            <a:pPr>
              <a:lnSpc>
                <a:spcPct val="80000"/>
              </a:lnSpc>
            </a:pPr>
            <a:r>
              <a:rPr lang="en-US" b="1" dirty="0">
                <a:solidFill>
                  <a:srgbClr val="006344"/>
                </a:solidFill>
                <a:latin typeface="Avenir Next LT Pro" panose="020B0504020202020204" pitchFamily="34" charset="0"/>
              </a:rPr>
              <a:t>Authors</a:t>
            </a:r>
          </a:p>
          <a:p>
            <a:pPr>
              <a:lnSpc>
                <a:spcPct val="80000"/>
              </a:lnSpc>
            </a:pPr>
            <a:r>
              <a:rPr lang="en-US" b="1" dirty="0">
                <a:solidFill>
                  <a:srgbClr val="006344"/>
                </a:solidFill>
                <a:latin typeface="Avenir Next LT Pro" panose="020B0504020202020204" pitchFamily="34" charset="0"/>
              </a:rPr>
              <a:t>Organizations</a:t>
            </a:r>
          </a:p>
          <a:p>
            <a:pPr>
              <a:lnSpc>
                <a:spcPct val="80000"/>
              </a:lnSpc>
            </a:pPr>
            <a:endParaRPr lang="en-US" dirty="0">
              <a:solidFill>
                <a:srgbClr val="10214A"/>
              </a:solidFill>
            </a:endParaRPr>
          </a:p>
        </p:txBody>
      </p:sp>
      <p:sp>
        <p:nvSpPr>
          <p:cNvPr id="15" name="Rectangle 14"/>
          <p:cNvSpPr/>
          <p:nvPr/>
        </p:nvSpPr>
        <p:spPr>
          <a:xfrm>
            <a:off x="1" y="3917321"/>
            <a:ext cx="7772400" cy="101503"/>
          </a:xfrm>
          <a:prstGeom prst="rect">
            <a:avLst/>
          </a:prstGeom>
          <a:solidFill>
            <a:srgbClr val="08266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3175" y="7489195"/>
            <a:ext cx="7772400" cy="188712"/>
          </a:xfrm>
          <a:prstGeom prst="rect">
            <a:avLst/>
          </a:prstGeom>
          <a:solidFill>
            <a:srgbClr val="094C9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descr="CIRCAlogo600RGB.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7375" y="7144020"/>
            <a:ext cx="1126903" cy="1237100"/>
          </a:xfrm>
          <a:prstGeom prst="rect">
            <a:avLst/>
          </a:prstGeom>
        </p:spPr>
      </p:pic>
      <p:pic>
        <p:nvPicPr>
          <p:cNvPr id="25" name="Picture 24" descr="uconn-wordmark-stacked-blue-gray.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7931" y="8537117"/>
            <a:ext cx="1156538" cy="345309"/>
          </a:xfrm>
          <a:prstGeom prst="rect">
            <a:avLst/>
          </a:prstGeom>
        </p:spPr>
      </p:pic>
      <p:sp>
        <p:nvSpPr>
          <p:cNvPr id="16" name="TextBox 15">
            <a:extLst>
              <a:ext uri="{FF2B5EF4-FFF2-40B4-BE49-F238E27FC236}">
                <a16:creationId xmlns:a16="http://schemas.microsoft.com/office/drawing/2014/main" id="{7C3AB872-4A65-489D-A17E-9475D39F0A08}"/>
              </a:ext>
            </a:extLst>
          </p:cNvPr>
          <p:cNvSpPr txBox="1"/>
          <p:nvPr/>
        </p:nvSpPr>
        <p:spPr>
          <a:xfrm>
            <a:off x="4893710" y="8227029"/>
            <a:ext cx="2768600" cy="369332"/>
          </a:xfrm>
          <a:prstGeom prst="rect">
            <a:avLst/>
          </a:prstGeom>
          <a:noFill/>
        </p:spPr>
        <p:txBody>
          <a:bodyPr wrap="square" rtlCol="0">
            <a:spAutoFit/>
          </a:bodyPr>
          <a:lstStyle/>
          <a:p>
            <a:r>
              <a:rPr lang="en-US" b="1" dirty="0">
                <a:solidFill>
                  <a:schemeClr val="bg1"/>
                </a:solidFill>
                <a:latin typeface="Avenir Next LT Pro" panose="020B0504020202020204" pitchFamily="34" charset="0"/>
              </a:rPr>
              <a:t>Additional Logos Here</a:t>
            </a:r>
          </a:p>
        </p:txBody>
      </p:sp>
      <p:sp>
        <p:nvSpPr>
          <p:cNvPr id="20" name="TextBox 19">
            <a:extLst>
              <a:ext uri="{FF2B5EF4-FFF2-40B4-BE49-F238E27FC236}">
                <a16:creationId xmlns:a16="http://schemas.microsoft.com/office/drawing/2014/main" id="{CF68A1C3-A72C-4C61-A435-5BE5701F2EF3}"/>
              </a:ext>
            </a:extLst>
          </p:cNvPr>
          <p:cNvSpPr txBox="1"/>
          <p:nvPr/>
        </p:nvSpPr>
        <p:spPr>
          <a:xfrm>
            <a:off x="99060" y="9029720"/>
            <a:ext cx="7563250" cy="1156727"/>
          </a:xfrm>
          <a:prstGeom prst="rect">
            <a:avLst/>
          </a:prstGeom>
          <a:noFill/>
        </p:spPr>
        <p:txBody>
          <a:bodyPr wrap="square" lIns="0" rIns="0" rtlCol="0">
            <a:spAutoFit/>
          </a:bodyPr>
          <a:lstStyle/>
          <a:p>
            <a:pPr marL="0" marR="0" algn="ctr">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Calibri" panose="020F0502020204030204" pitchFamily="34" charset="0"/>
              </a:rPr>
              <a:t>Project support comes from the Connecticut Institute for Resilience and Climate Adaptation (CIRCA).  CIRCA’s mission is to </a:t>
            </a:r>
            <a:r>
              <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increase the resilience and sustainability of communities vulnerable to the growing impacts of climate change on the natural, built, and human environments</a:t>
            </a:r>
            <a:r>
              <a:rPr lang="en-US" sz="1000" dirty="0">
                <a:effectLst/>
                <a:latin typeface="Calibri" panose="020F0502020204030204" pitchFamily="34" charset="0"/>
                <a:ea typeface="Calibri" panose="020F0502020204030204" pitchFamily="34" charset="0"/>
                <a:cs typeface="Calibri" panose="020F0502020204030204" pitchFamily="34" charset="0"/>
              </a:rPr>
              <a:t>. </a:t>
            </a:r>
            <a:r>
              <a:rPr lang="en-US" sz="1000" dirty="0">
                <a:effectLst/>
                <a:latin typeface="Calibri" panose="020F0502020204030204" pitchFamily="34" charset="0"/>
                <a:ea typeface="Calibri" panose="020F0502020204030204" pitchFamily="34" charset="0"/>
                <a:cs typeface="Times New Roman" panose="02020603050405020304" pitchFamily="18" charset="0"/>
              </a:rPr>
              <a:t>Funding for this project was provided by the United States Department of Housing and Urban Development through the Community Development Block Grant National Disaster Recovery Program, as administered by the State of Connecticut, Department of Housing (DOH).</a:t>
            </a:r>
            <a:r>
              <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000" dirty="0">
                <a:effectLst/>
                <a:latin typeface="Calibri" panose="020F0502020204030204" pitchFamily="34" charset="0"/>
                <a:ea typeface="Calibri" panose="020F0502020204030204" pitchFamily="34" charset="0"/>
                <a:cs typeface="Times New Roman" panose="02020603050405020304" pitchFamily="18" charset="0"/>
              </a:rPr>
              <a:t>This publication does not express the views of DOH or the State of Connecticut. The views and opinions expressed are those of the authors.</a:t>
            </a:r>
          </a:p>
          <a:p>
            <a:pPr algn="ctr"/>
            <a:r>
              <a:rPr lang="en-US" sz="900" dirty="0"/>
              <a:t> </a:t>
            </a:r>
          </a:p>
        </p:txBody>
      </p:sp>
      <p:sp>
        <p:nvSpPr>
          <p:cNvPr id="26" name="TextBox 25">
            <a:extLst>
              <a:ext uri="{FF2B5EF4-FFF2-40B4-BE49-F238E27FC236}">
                <a16:creationId xmlns:a16="http://schemas.microsoft.com/office/drawing/2014/main" id="{AA717E57-782C-44A9-9AFE-A9BA2B53933A}"/>
              </a:ext>
            </a:extLst>
          </p:cNvPr>
          <p:cNvSpPr txBox="1"/>
          <p:nvPr/>
        </p:nvSpPr>
        <p:spPr>
          <a:xfrm>
            <a:off x="689737" y="211532"/>
            <a:ext cx="3548641" cy="369332"/>
          </a:xfrm>
          <a:prstGeom prst="rect">
            <a:avLst/>
          </a:prstGeom>
          <a:noFill/>
        </p:spPr>
        <p:txBody>
          <a:bodyPr wrap="square" rtlCol="0">
            <a:spAutoFit/>
          </a:bodyPr>
          <a:lstStyle/>
          <a:p>
            <a:r>
              <a:rPr lang="en-US" b="1" dirty="0">
                <a:solidFill>
                  <a:schemeClr val="bg1"/>
                </a:solidFill>
                <a:latin typeface="Avenir Next LT Pro" panose="020B0504020202020204" pitchFamily="34" charset="0"/>
              </a:rPr>
              <a:t>SAMPLE IMAGE TO REPLACE</a:t>
            </a:r>
          </a:p>
        </p:txBody>
      </p:sp>
      <p:pic>
        <p:nvPicPr>
          <p:cNvPr id="3" name="Picture 2" descr="A picture containing company name&#10;&#10;Description automatically generated">
            <a:extLst>
              <a:ext uri="{FF2B5EF4-FFF2-40B4-BE49-F238E27FC236}">
                <a16:creationId xmlns:a16="http://schemas.microsoft.com/office/drawing/2014/main" id="{24F10013-47B1-4B58-A862-41F5DA358EE8}"/>
              </a:ext>
            </a:extLst>
          </p:cNvPr>
          <p:cNvPicPr>
            <a:picLocks noChangeAspect="1"/>
          </p:cNvPicPr>
          <p:nvPr/>
        </p:nvPicPr>
        <p:blipFill>
          <a:blip r:embed="rId6"/>
          <a:stretch>
            <a:fillRect/>
          </a:stretch>
        </p:blipFill>
        <p:spPr>
          <a:xfrm>
            <a:off x="899160" y="8200695"/>
            <a:ext cx="1039198" cy="690617"/>
          </a:xfrm>
          <a:prstGeom prst="rect">
            <a:avLst/>
          </a:prstGeom>
        </p:spPr>
      </p:pic>
      <p:pic>
        <p:nvPicPr>
          <p:cNvPr id="7" name="Picture 6" descr="A picture containing text, clipart&#10;&#10;Description automatically generated">
            <a:extLst>
              <a:ext uri="{FF2B5EF4-FFF2-40B4-BE49-F238E27FC236}">
                <a16:creationId xmlns:a16="http://schemas.microsoft.com/office/drawing/2014/main" id="{003ABA40-9205-4EE4-9B8F-8A31B75F4557}"/>
              </a:ext>
            </a:extLst>
          </p:cNvPr>
          <p:cNvPicPr>
            <a:picLocks noChangeAspect="1"/>
          </p:cNvPicPr>
          <p:nvPr/>
        </p:nvPicPr>
        <p:blipFill>
          <a:blip r:embed="rId7"/>
          <a:stretch>
            <a:fillRect/>
          </a:stretch>
        </p:blipFill>
        <p:spPr>
          <a:xfrm>
            <a:off x="2063425" y="8077848"/>
            <a:ext cx="815265" cy="822233"/>
          </a:xfrm>
          <a:prstGeom prst="rect">
            <a:avLst/>
          </a:prstGeom>
        </p:spPr>
      </p:pic>
    </p:spTree>
    <p:extLst>
      <p:ext uri="{BB962C8B-B14F-4D97-AF65-F5344CB8AC3E}">
        <p14:creationId xmlns:p14="http://schemas.microsoft.com/office/powerpoint/2010/main" val="4161920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133</Words>
  <Application>Microsoft Office PowerPoint</Application>
  <PresentationFormat>Custom</PresentationFormat>
  <Paragraphs>11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Avenir Next LT Pro</vt:lpstr>
      <vt:lpstr>Calibri</vt:lpstr>
      <vt:lpstr>Office Theme</vt:lpstr>
      <vt:lpstr>PowerPoint Presentation</vt:lpstr>
    </vt:vector>
  </TitlesOfParts>
  <Company>University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University of Connecticut</dc:creator>
  <cp:lastModifiedBy>katie lund</cp:lastModifiedBy>
  <cp:revision>58</cp:revision>
  <cp:lastPrinted>2018-10-16T18:00:14Z</cp:lastPrinted>
  <dcterms:created xsi:type="dcterms:W3CDTF">2018-09-26T18:11:02Z</dcterms:created>
  <dcterms:modified xsi:type="dcterms:W3CDTF">2021-05-25T19:52:12Z</dcterms:modified>
</cp:coreProperties>
</file>